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9" d="100"/>
          <a:sy n="79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EG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EG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C7542-87C6-4D5E-ABA7-9F75ACD03D3A}" type="datetimeFigureOut">
              <a:rPr lang="ar-EG" smtClean="0"/>
              <a:pPr/>
              <a:t>30/07/1441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7B7A8-7EAB-47B1-94B3-C1FAC0F4FB79}" type="slidenum">
              <a:rPr lang="ar-EG" smtClean="0"/>
              <a:pPr/>
              <a:t>‹#›</a:t>
            </a:fld>
            <a:endParaRPr lang="ar-E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6" name="Picture 2" descr="C:\Users\AlBuraq\AppData\Local\Temp\4f0cb21f-c9e1-4a94-833a-6d01e735fca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837816"/>
            <a:ext cx="9144000" cy="5182368"/>
          </a:xfrm>
          <a:prstGeom prst="rect">
            <a:avLst/>
          </a:prstGeom>
          <a:noFill/>
        </p:spPr>
      </p:pic>
      <p:sp>
        <p:nvSpPr>
          <p:cNvPr id="5" name="مستطيل 4"/>
          <p:cNvSpPr/>
          <p:nvPr/>
        </p:nvSpPr>
        <p:spPr>
          <a:xfrm>
            <a:off x="2987824" y="1236092"/>
            <a:ext cx="576064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EG" sz="2000" b="1" dirty="0" smtClean="0"/>
              <a:t>نصوص اجنبية متخصصة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b="1" dirty="0" smtClean="0"/>
              <a:t>تأليـــــــــف </a:t>
            </a:r>
            <a:endParaRPr lang="en-US" sz="2000" dirty="0" smtClean="0"/>
          </a:p>
          <a:p>
            <a:r>
              <a:rPr lang="ar-EG" sz="2000" b="1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د/ سامح زينهم عبد الجواد 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أستاذ علــــــــم المعلــــــــومـات المساعد</a:t>
            </a:r>
            <a:endParaRPr lang="en-US" sz="2000" dirty="0" smtClean="0"/>
          </a:p>
          <a:p>
            <a:r>
              <a:rPr lang="ar-EG" sz="2000" dirty="0" smtClean="0"/>
              <a:t>كلية </a:t>
            </a:r>
            <a:r>
              <a:rPr lang="ar-EG" sz="2000" dirty="0" err="1" smtClean="0"/>
              <a:t>الآداب </a:t>
            </a:r>
            <a:r>
              <a:rPr lang="ar-EG" sz="2000" dirty="0" smtClean="0"/>
              <a:t>– جامعة بنها 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dirty="0" smtClean="0"/>
              <a:t> </a:t>
            </a:r>
            <a:endParaRPr lang="en-US" sz="2000" dirty="0" smtClean="0"/>
          </a:p>
          <a:p>
            <a:r>
              <a:rPr lang="ar-EG" sz="2000" smtClean="0"/>
              <a:t>ماجستير</a:t>
            </a:r>
            <a:endParaRPr lang="ar-EG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وحدة </a:t>
            </a:r>
            <a:r>
              <a:rPr lang="ar-EG" sz="2400" b="1" dirty="0" err="1" smtClean="0"/>
              <a:t>الالتقاط </a:t>
            </a:r>
            <a:r>
              <a:rPr lang="ar-EG" sz="2400" b="1" dirty="0" smtClean="0"/>
              <a:t>: وهى تتضمن الماسحات </a:t>
            </a:r>
            <a:r>
              <a:rPr lang="ar-EG" sz="2400" b="1" dirty="0" err="1" smtClean="0"/>
              <a:t>المسطحة </a:t>
            </a:r>
            <a:r>
              <a:rPr lang="ar-EG" sz="2400" b="1" dirty="0" smtClean="0"/>
              <a:t>، والماسحات </a:t>
            </a:r>
            <a:r>
              <a:rPr lang="ar-EG" sz="2400" b="1" dirty="0" err="1" smtClean="0"/>
              <a:t>الاسطوانية </a:t>
            </a:r>
            <a:r>
              <a:rPr lang="ar-EG" sz="2400" b="1" dirty="0" smtClean="0"/>
              <a:t>، وماسحات الأفلام والكاميرات </a:t>
            </a:r>
            <a:r>
              <a:rPr lang="ar-EG" sz="2400" b="1" dirty="0" err="1" smtClean="0"/>
              <a:t>الرقمية .</a:t>
            </a:r>
            <a:r>
              <a:rPr lang="ar-EG" sz="2400" b="1" dirty="0" smtClean="0"/>
              <a:t> وهذه الوحدات تستخدم الوحدات الإلكترونية لالتقاط الصور بدلاً من الفيلم </a:t>
            </a:r>
            <a:r>
              <a:rPr lang="ar-EG" sz="2400" b="1" dirty="0" err="1" smtClean="0"/>
              <a:t>الضوئي.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Capture Device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SA" sz="2400" b="1" dirty="0" smtClean="0"/>
              <a:t>حاصل </a:t>
            </a:r>
            <a:r>
              <a:rPr lang="ar-SA" sz="2400" b="1" dirty="0" err="1" smtClean="0"/>
              <a:t>التدقيق </a:t>
            </a:r>
            <a:r>
              <a:rPr lang="ar-SA" sz="2400" b="1" dirty="0" smtClean="0"/>
              <a:t>: قيمة والتى يتم حسابها </a:t>
            </a:r>
            <a:r>
              <a:rPr lang="ar-SA" sz="2400" b="1" dirty="0" err="1" smtClean="0"/>
              <a:t>إعتمادا</a:t>
            </a:r>
            <a:r>
              <a:rPr lang="ar-SA" sz="2400" b="1" dirty="0" smtClean="0"/>
              <a:t> على محتويات مجموعة من </a:t>
            </a:r>
            <a:r>
              <a:rPr lang="ar-SA" sz="2400" b="1" dirty="0" err="1" smtClean="0"/>
              <a:t>البيانات .</a:t>
            </a:r>
            <a:r>
              <a:rPr lang="ar-SA" sz="2400" b="1" dirty="0" smtClean="0"/>
              <a:t> قيمة حاصل تدقيق فريدة تنتج لكل ملف </a:t>
            </a:r>
            <a:r>
              <a:rPr lang="ar-SA" sz="2400" b="1" dirty="0" err="1" smtClean="0"/>
              <a:t>الكترونى </a:t>
            </a:r>
            <a:r>
              <a:rPr lang="ar-SA" sz="2400" b="1" dirty="0" smtClean="0"/>
              <a:t>، حيث أى تغير فى الملف سوف يسبب تغير فى قيمة حاصل </a:t>
            </a:r>
            <a:r>
              <a:rPr lang="ar-SA" sz="2400" b="1" dirty="0" err="1" smtClean="0"/>
              <a:t>التدقيق </a:t>
            </a:r>
            <a:r>
              <a:rPr lang="ar-SA" sz="2400" b="1" dirty="0" smtClean="0"/>
              <a:t>، لذلك فأن حاصل التدقيق يمكن أن يستخدم فى اكتشاف حدوث أى تغير فى البيانات خلال نقلها أو تخزينها أو </a:t>
            </a:r>
            <a:r>
              <a:rPr lang="ar-SA" sz="2400" b="1" dirty="0" err="1" smtClean="0"/>
              <a:t>استرجاعها.</a:t>
            </a:r>
            <a:r>
              <a:rPr lang="ar-SA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checksum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الضغط </a:t>
            </a:r>
            <a:r>
              <a:rPr lang="ar-EG" sz="2400" b="1" dirty="0" smtClean="0"/>
              <a:t>: تقليل حجم ملف الصور للمعالجة والتخزين </a:t>
            </a:r>
            <a:r>
              <a:rPr lang="ar-EG" sz="2400" b="1" dirty="0" err="1" smtClean="0"/>
              <a:t>والتحويل .</a:t>
            </a:r>
            <a:r>
              <a:rPr lang="ar-EG" sz="2400" b="1" dirty="0" smtClean="0"/>
              <a:t> جودة الصور ربما تتأثر بواسطة تقنيات الضغط المستخدمة ومستوى الضغط </a:t>
            </a:r>
            <a:r>
              <a:rPr lang="ar-EG" sz="2400" b="1" dirty="0" err="1" smtClean="0"/>
              <a:t>المطبق </a:t>
            </a:r>
            <a:r>
              <a:rPr lang="ar-EG" sz="2400" b="1" dirty="0" smtClean="0"/>
              <a:t>، وهناك نوعين من الضغط </a:t>
            </a:r>
            <a:r>
              <a:rPr lang="ar-EG" sz="2400" b="1" dirty="0" err="1" smtClean="0"/>
              <a:t>وهما </a:t>
            </a:r>
            <a:r>
              <a:rPr lang="ar-EG" sz="2400" b="1" dirty="0" smtClean="0"/>
              <a:t>: ضغط بدون فقد </a:t>
            </a:r>
            <a:r>
              <a:rPr lang="en-US" sz="2400" b="1" dirty="0" smtClean="0"/>
              <a:t>Lossless compression </a:t>
            </a:r>
            <a:r>
              <a:rPr lang="ar-EG" sz="2400" b="1" dirty="0" smtClean="0"/>
              <a:t>وضغط بفقد </a:t>
            </a:r>
            <a:r>
              <a:rPr lang="en-US" sz="2400" b="1" dirty="0" err="1" smtClean="0"/>
              <a:t>Lossy</a:t>
            </a:r>
            <a:r>
              <a:rPr lang="en-US" sz="2400" b="1" dirty="0" smtClean="0"/>
              <a:t> compression</a:t>
            </a:r>
            <a:r>
              <a:rPr lang="ar-EG" sz="2400" b="1" dirty="0" err="1" smtClean="0"/>
              <a:t>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Compression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مفردات </a:t>
            </a:r>
            <a:r>
              <a:rPr lang="ar-EG" sz="2400" b="1" dirty="0" err="1" smtClean="0"/>
              <a:t>محكمة </a:t>
            </a:r>
            <a:r>
              <a:rPr lang="ar-EG" sz="2400" b="1" dirty="0" smtClean="0"/>
              <a:t>: هي مجموعة محكمة من المصطلحات التي قد يحتاج إليها المفهرسين لاختيار المصطلحات </a:t>
            </a:r>
            <a:r>
              <a:rPr lang="ar-EG" sz="2400" b="1" dirty="0" err="1" smtClean="0"/>
              <a:t>منها .</a:t>
            </a:r>
            <a:r>
              <a:rPr lang="ar-EG" sz="2400" b="1" dirty="0" smtClean="0"/>
              <a:t> واستخدام المصطلحات المحكمة ساهم في تجميع المصطلحات المماثلة في طرق تسمح بمشاركة واسترجاع أفضل للمعلومات.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Controlled Vocabulary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معبر </a:t>
            </a:r>
            <a:r>
              <a:rPr lang="ar-EG" sz="2400" b="1" dirty="0" smtClean="0"/>
              <a:t>: هو جدول يرسم العلاقات والمتطابقات بين اثنين أو  أكثر من أشكال </a:t>
            </a:r>
            <a:r>
              <a:rPr lang="ar-EG" sz="2400" b="1" dirty="0" err="1" smtClean="0"/>
              <a:t>الميتاداتا</a:t>
            </a:r>
            <a:r>
              <a:rPr lang="ar-EG" sz="2400" b="1" dirty="0" smtClean="0"/>
              <a:t> </a:t>
            </a:r>
            <a:r>
              <a:rPr lang="ar-EG" sz="2400" b="1" dirty="0" err="1" smtClean="0"/>
              <a:t>.</a:t>
            </a:r>
            <a:r>
              <a:rPr lang="ar-EG" sz="2400" b="1" dirty="0" smtClean="0"/>
              <a:t> المعابر تدعم قدرة محركات البحث على البحث بفاعلية عبر قواعد بيانات متنوعة أي أن المعابر تساعد على ترقية التداخل.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Crosswalk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SA" sz="2400" b="1" dirty="0" smtClean="0"/>
              <a:t>هجرة </a:t>
            </a:r>
            <a:r>
              <a:rPr lang="ar-SA" sz="2400" b="1" dirty="0" err="1" smtClean="0"/>
              <a:t>البيانات </a:t>
            </a:r>
            <a:r>
              <a:rPr lang="ar-SA" sz="2400" b="1" dirty="0" smtClean="0"/>
              <a:t>: أحد الاستراتيجيات الحديثة لتوفير إتاحة مستمرة للمواد الرقمية مع مرور </a:t>
            </a:r>
            <a:r>
              <a:rPr lang="ar-SA" sz="2400" b="1" dirty="0" err="1" smtClean="0"/>
              <a:t>الوقت </a:t>
            </a:r>
            <a:r>
              <a:rPr lang="ar-SA" sz="2400" b="1" dirty="0" smtClean="0"/>
              <a:t>، وهى تعد من أكثر الاستراتيجيات اعتمادية للإتاحة المستمرة لأنواع عديدة من المواد </a:t>
            </a:r>
            <a:r>
              <a:rPr lang="ar-SA" sz="2400" b="1" dirty="0" err="1" smtClean="0"/>
              <a:t>الرقمية </a:t>
            </a:r>
            <a:r>
              <a:rPr lang="ar-SA" sz="2400" b="1" dirty="0" smtClean="0"/>
              <a:t>،  وقد عرف تقرير مجموعة مكتبات البحث هجرة البيانات على </a:t>
            </a:r>
            <a:r>
              <a:rPr lang="ar-SA" sz="2400" b="1" dirty="0" err="1" smtClean="0"/>
              <a:t>أنها </a:t>
            </a:r>
            <a:r>
              <a:rPr lang="ar-SA" sz="2400" b="1" dirty="0" smtClean="0"/>
              <a:t>: مجموعة من المهام المنظمة المصممة لتحقيق تحويل دوري للمواد الرقمية من مجموعة برمجية ومادية واحدة إلى </a:t>
            </a:r>
            <a:r>
              <a:rPr lang="ar-SA" sz="2400" b="1" dirty="0" err="1" smtClean="0"/>
              <a:t>الأخرى </a:t>
            </a:r>
            <a:r>
              <a:rPr lang="ar-SA" sz="2400" b="1" dirty="0" smtClean="0"/>
              <a:t>، أو من جيل واحد من تكنولوجيا الحاسب إلى الجيل </a:t>
            </a:r>
            <a:r>
              <a:rPr lang="ar-SA" sz="2400" b="1" dirty="0" err="1" smtClean="0"/>
              <a:t>التالي.</a:t>
            </a:r>
            <a:r>
              <a:rPr lang="ar-SA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Data migration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الصورة </a:t>
            </a:r>
            <a:r>
              <a:rPr lang="ar-EG" sz="2400" b="1" dirty="0" err="1" smtClean="0"/>
              <a:t>المشتقة </a:t>
            </a:r>
            <a:r>
              <a:rPr lang="ar-EG" sz="2400" b="1" dirty="0" smtClean="0"/>
              <a:t>: الصورة التي يتم خلقها من صورة أخرى خلال عملية </a:t>
            </a:r>
            <a:r>
              <a:rPr lang="ar-EG" sz="2400" b="1" dirty="0" err="1" smtClean="0"/>
              <a:t>أوتوماتيكية.</a:t>
            </a:r>
            <a:r>
              <a:rPr lang="ar-EG" sz="2400" b="1" dirty="0" smtClean="0"/>
              <a:t> التقنيات المستخدمة لخلق الصور المشتقة تتضمن تخفيض درجة الوضوح واستخدام تقنيات الضغط بدون فقد.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b="1" smtClean="0"/>
              <a:t>Derivative Image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b="1" smtClean="0"/>
              <a:t> </a:t>
            </a:r>
            <a:endParaRPr 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صورة </a:t>
            </a:r>
            <a:r>
              <a:rPr lang="ar-EG" sz="2400" b="1" dirty="0" err="1" smtClean="0"/>
              <a:t>الإتاحة </a:t>
            </a:r>
            <a:r>
              <a:rPr lang="ar-EG" sz="2400" b="1" dirty="0" smtClean="0"/>
              <a:t>: مصطلح يستخدم للإشارة إلى صور ذات درجة وضوح </a:t>
            </a:r>
            <a:r>
              <a:rPr lang="ar-EG" sz="2400" b="1" dirty="0" err="1" smtClean="0"/>
              <a:t>منخفضة  </a:t>
            </a:r>
            <a:r>
              <a:rPr lang="ar-EG" sz="2400" b="1" dirty="0" smtClean="0"/>
              <a:t>، والهدف من هذه الصور أن توزع على </a:t>
            </a:r>
            <a:r>
              <a:rPr lang="ar-EG" sz="2400" b="1" dirty="0" err="1" smtClean="0"/>
              <a:t>الإنترنت.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Access Image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SA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SA" sz="2400" b="1" dirty="0" err="1" smtClean="0"/>
              <a:t>ميتاداتا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إدارية </a:t>
            </a:r>
            <a:r>
              <a:rPr lang="ar-SA" sz="2400" b="1" dirty="0" smtClean="0"/>
              <a:t>: معلومات إدارية عن الكيان الرقمي والتى قد تتضمن معلومات مطلوبة للإتاحة إلى وعرض المصدر، بالإضافة إلى معلومات إدارة </a:t>
            </a:r>
            <a:r>
              <a:rPr lang="ar-SA" sz="2400" b="1" dirty="0" err="1" smtClean="0"/>
              <a:t>الحقوق </a:t>
            </a:r>
            <a:r>
              <a:rPr lang="ar-SA" sz="2400" b="1" dirty="0" smtClean="0"/>
              <a:t>، كما قد تتضمن </a:t>
            </a:r>
            <a:r>
              <a:rPr lang="ar-SA" sz="2400" b="1" dirty="0" err="1" smtClean="0"/>
              <a:t>الميتاداتا</a:t>
            </a:r>
            <a:r>
              <a:rPr lang="ar-SA" sz="2400" b="1" dirty="0" smtClean="0"/>
              <a:t> </a:t>
            </a:r>
            <a:r>
              <a:rPr lang="ar-SA" sz="2400" b="1" dirty="0" err="1" smtClean="0"/>
              <a:t>الإدارية </a:t>
            </a:r>
            <a:r>
              <a:rPr lang="ar-SA" sz="2400" b="1" dirty="0" smtClean="0"/>
              <a:t>: درجة وضوح المستخدمة لمسح </a:t>
            </a:r>
            <a:r>
              <a:rPr lang="ar-SA" sz="2400" b="1" dirty="0" err="1" smtClean="0"/>
              <a:t>الصورة </a:t>
            </a:r>
            <a:r>
              <a:rPr lang="ar-SA" sz="2400" b="1" dirty="0" smtClean="0"/>
              <a:t>، والبرامج والأجهزة المستخدمة لإنتاج </a:t>
            </a:r>
            <a:r>
              <a:rPr lang="ar-SA" sz="2400" b="1" dirty="0" err="1" smtClean="0"/>
              <a:t>الصورة </a:t>
            </a:r>
            <a:r>
              <a:rPr lang="ar-SA" sz="2400" b="1" dirty="0" smtClean="0"/>
              <a:t>،  ومعلومات </a:t>
            </a:r>
            <a:r>
              <a:rPr lang="ar-SA" sz="2400" b="1" dirty="0" err="1" smtClean="0"/>
              <a:t>الضغط </a:t>
            </a:r>
            <a:r>
              <a:rPr lang="ar-SA" sz="2400" b="1" dirty="0" smtClean="0"/>
              <a:t>، وأبعاد </a:t>
            </a:r>
            <a:r>
              <a:rPr lang="ar-SA" sz="2400" b="1" dirty="0" err="1" smtClean="0"/>
              <a:t>البكسيلس</a:t>
            </a:r>
            <a:r>
              <a:rPr lang="ar-SA" sz="2400" b="1" dirty="0" smtClean="0"/>
              <a:t> ..الخ.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Administrative metadata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صور </a:t>
            </a:r>
            <a:r>
              <a:rPr lang="ar-EG" sz="2400" b="1" dirty="0" err="1" smtClean="0"/>
              <a:t>الحفظ </a:t>
            </a:r>
            <a:r>
              <a:rPr lang="ar-EG" sz="2400" b="1" dirty="0" smtClean="0"/>
              <a:t>: وهى صور ذات درجة وضوح عالية وذات جودة عالية أكثر من الصور الرقمية التي يتم توصيلها إلى المستخدم على الخط </a:t>
            </a:r>
            <a:r>
              <a:rPr lang="ar-EG" sz="2400" b="1" dirty="0" err="1" smtClean="0"/>
              <a:t>المباشر .</a:t>
            </a:r>
            <a:r>
              <a:rPr lang="ar-EG" sz="2400" b="1" dirty="0" smtClean="0"/>
              <a:t> وشكل الملف الذي يتصل غالياً بصور الحفظ هذه هو شكل </a:t>
            </a:r>
            <a:r>
              <a:rPr lang="en-US" sz="2400" b="1" dirty="0" smtClean="0"/>
              <a:t>TIFF</a:t>
            </a:r>
            <a:r>
              <a:rPr lang="ar-EG" sz="2400" b="1" dirty="0" smtClean="0"/>
              <a:t>، مقارنة بأشكال ملفات العرض على الشاشة والتي تكون عادة </a:t>
            </a:r>
            <a:r>
              <a:rPr lang="en-US" sz="2400" b="1" dirty="0" smtClean="0"/>
              <a:t>JPEGs , GIFs</a:t>
            </a:r>
            <a:r>
              <a:rPr lang="ar-EG" sz="2400" b="1" dirty="0" smtClean="0"/>
              <a:t> ، وهى عادة ما تحفظ خارج الخط على وسيط تخزين رخيص مثل الأقراص الضوئية أو الشريط المغناطيسي في بيئة </a:t>
            </a:r>
            <a:r>
              <a:rPr lang="ar-EG" sz="2400" b="1" dirty="0" err="1" smtClean="0"/>
              <a:t>آمنة.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Archival Image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SA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تاثيرات</a:t>
            </a:r>
            <a:r>
              <a:rPr lang="ar-EG" sz="2400" b="1" dirty="0" smtClean="0"/>
              <a:t> </a:t>
            </a:r>
            <a:r>
              <a:rPr lang="ar-EG" sz="2400" b="1" dirty="0" err="1" smtClean="0"/>
              <a:t>بصرية </a:t>
            </a:r>
            <a:r>
              <a:rPr lang="ar-EG" sz="2400" b="1" dirty="0" smtClean="0"/>
              <a:t>: يطلق هذا المصطلح على التأثيرات الرقمية البصرية المنتجة داخل الصورة أثناء المسح الضوئي والتي لا تطابق الصورة الأصلية التي يتم  </a:t>
            </a:r>
            <a:r>
              <a:rPr lang="ar-EG" sz="2400" b="1" dirty="0" err="1" smtClean="0"/>
              <a:t>مسحها </a:t>
            </a:r>
            <a:r>
              <a:rPr lang="ar-EG" sz="2400" b="1" dirty="0" smtClean="0"/>
              <a:t>،  وهذه التأثيرات قد تتضمن نقط أو خطوط مستقيمة أو نماذج مكررة </a:t>
            </a:r>
            <a:r>
              <a:rPr lang="ar-EG" sz="2400" b="1" dirty="0" err="1" smtClean="0"/>
              <a:t>منتظمة.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Artifacts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التعرف الأوتوماتيكى على </a:t>
            </a:r>
            <a:r>
              <a:rPr lang="ar-EG" sz="2400" b="1" dirty="0" err="1" smtClean="0"/>
              <a:t>الكلام </a:t>
            </a:r>
            <a:r>
              <a:rPr lang="ar-EG" sz="2400" b="1" dirty="0" smtClean="0"/>
              <a:t>: قدرة نظام الحاسب على إدراك وترجمة كلام الإنسان بواسطة استخدام برنامج مطور لتحليل الأصوات وتفسيرها أو ترجمتها طبقاً لمفردات </a:t>
            </a:r>
            <a:r>
              <a:rPr lang="ar-EG" sz="2400" b="1" dirty="0" err="1" smtClean="0"/>
              <a:t>مبرمجة .</a:t>
            </a:r>
            <a:r>
              <a:rPr lang="ar-EG" sz="2400" b="1" dirty="0" smtClean="0"/>
              <a:t> تتراوح تطبيقات هذا النظام من إعطاء القدرة للمستخدم بأن يأمر الحاسب لأداء مهام </a:t>
            </a:r>
            <a:r>
              <a:rPr lang="ar-EG" sz="2400" b="1" dirty="0" err="1" smtClean="0"/>
              <a:t>محددة </a:t>
            </a:r>
            <a:r>
              <a:rPr lang="ar-EG" sz="2400" b="1" dirty="0" smtClean="0"/>
              <a:t>( مثل افتح </a:t>
            </a:r>
            <a:r>
              <a:rPr lang="ar-EG" sz="2400" b="1" dirty="0" err="1" smtClean="0"/>
              <a:t>ملف </a:t>
            </a:r>
            <a:r>
              <a:rPr lang="ar-EG" sz="2400" b="1" dirty="0" smtClean="0"/>
              <a:t>– </a:t>
            </a:r>
            <a:r>
              <a:rPr lang="ar-EG" sz="2400" b="1" dirty="0" err="1" smtClean="0"/>
              <a:t>أنزل </a:t>
            </a:r>
            <a:r>
              <a:rPr lang="ar-EG" sz="2400" b="1" dirty="0" smtClean="0"/>
              <a:t>..</a:t>
            </a:r>
            <a:r>
              <a:rPr lang="ar-EG" sz="2400" b="1" dirty="0" err="1" smtClean="0"/>
              <a:t>الخ </a:t>
            </a:r>
            <a:r>
              <a:rPr lang="ar-EG" sz="2400" b="1" dirty="0" smtClean="0"/>
              <a:t>) إلى تمكين الإملاء بدون أيدى لإدخال النصوص إلى نظام </a:t>
            </a:r>
            <a:r>
              <a:rPr lang="ar-EG" sz="2400" b="1" dirty="0" err="1" smtClean="0"/>
              <a:t>الحاسب </a:t>
            </a:r>
            <a:r>
              <a:rPr lang="ar-EG" sz="2400" b="1" dirty="0" smtClean="0"/>
              <a:t>، وإلى تعريف هوية الأفراد بواسطة مطابقة الصوت ونطق الكلمات بنماذج </a:t>
            </a:r>
            <a:r>
              <a:rPr lang="ar-EG" sz="2400" b="1" dirty="0" err="1" smtClean="0"/>
              <a:t>معروفة.</a:t>
            </a:r>
            <a:r>
              <a:rPr lang="ar-EG" sz="2400" b="1" dirty="0" smtClean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automatic speech recognition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التعامل </a:t>
            </a:r>
            <a:r>
              <a:rPr lang="ar-EG" sz="2400" b="1" dirty="0" err="1" smtClean="0"/>
              <a:t>بالدفعة </a:t>
            </a:r>
            <a:r>
              <a:rPr lang="ar-EG" sz="2400" b="1" dirty="0" smtClean="0"/>
              <a:t>: طريقة لمعالجة الصور الرقمية في أعداد </a:t>
            </a:r>
            <a:r>
              <a:rPr lang="ar-EG" sz="2400" b="1" dirty="0" err="1" smtClean="0"/>
              <a:t>كبيرة </a:t>
            </a:r>
            <a:r>
              <a:rPr lang="ar-EG" sz="2400" b="1" dirty="0" smtClean="0"/>
              <a:t>، وهذا له أهمية عند أداء نفس المهمة على ملفات صور متعددة.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Batch Process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smtClean="0"/>
              <a:t>عمق </a:t>
            </a:r>
            <a:r>
              <a:rPr lang="ar-EG" sz="2400" b="1" dirty="0" err="1" smtClean="0"/>
              <a:t>البتة </a:t>
            </a:r>
            <a:r>
              <a:rPr lang="ar-EG" sz="2400" b="1" dirty="0" smtClean="0"/>
              <a:t>: عمق البتة للصورة يشير إلى عدد </a:t>
            </a:r>
            <a:r>
              <a:rPr lang="ar-EG" sz="2400" b="1" dirty="0" err="1" smtClean="0"/>
              <a:t>البتات</a:t>
            </a:r>
            <a:r>
              <a:rPr lang="ar-EG" sz="2400" b="1" dirty="0" smtClean="0"/>
              <a:t> المستخدمة لوصف اللون لكل </a:t>
            </a:r>
            <a:r>
              <a:rPr lang="ar-EG" sz="2400" b="1" dirty="0" err="1" smtClean="0"/>
              <a:t>بكسيل</a:t>
            </a:r>
            <a:r>
              <a:rPr lang="ar-EG" sz="2400" b="1" dirty="0" smtClean="0"/>
              <a:t> ، وكلما ذادت عمق البتة كلما ذادت عدد الألوان التي يمكن أن تحملها الصورة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Bit Depth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ar-EG" sz="2400" b="1" dirty="0" err="1" smtClean="0"/>
              <a:t>المعايرة </a:t>
            </a:r>
            <a:r>
              <a:rPr lang="ar-EG" sz="2400" b="1" dirty="0" smtClean="0"/>
              <a:t>: عملية تهيئة اللون لوحدة واحدة وفقاً لمعايير منشأة.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b="1" dirty="0" smtClean="0"/>
              <a:t>Calibration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ar-EG" sz="2400" b="1" dirty="0" smtClean="0"/>
              <a:t> 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607</Words>
  <Application>Microsoft Office PowerPoint</Application>
  <PresentationFormat>عرض على الشاشة (3:4)‏</PresentationFormat>
  <Paragraphs>29</Paragraphs>
  <Slides>16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16</vt:i4>
      </vt:variant>
    </vt:vector>
  </HeadingPairs>
  <TitlesOfParts>
    <vt:vector size="17" baseType="lpstr">
      <vt:lpstr>سمة Office</vt:lpstr>
      <vt:lpstr>الشريحة 1</vt:lpstr>
      <vt:lpstr>صورة الإتاحة : مصطلح يستخدم للإشارة إلى صور ذات درجة وضوح منخفضة  ، والهدف من هذه الصور أن توزع على الإنترنت.  Access Image  </vt:lpstr>
      <vt:lpstr>ميتاداتا إدارية : معلومات إدارية عن الكيان الرقمي والتى قد تتضمن معلومات مطلوبة للإتاحة إلى وعرض المصدر، بالإضافة إلى معلومات إدارة الحقوق ، كما قد تتضمن الميتاداتا الإدارية : درجة وضوح المستخدمة لمسح الصورة ، والبرامج والأجهزة المستخدمة لإنتاج الصورة ،  ومعلومات الضغط ، وأبعاد البكسيلس ..الخ. Administrative metadata</vt:lpstr>
      <vt:lpstr>صور الحفظ : وهى صور ذات درجة وضوح عالية وذات جودة عالية أكثر من الصور الرقمية التي يتم توصيلها إلى المستخدم على الخط المباشر . وشكل الملف الذي يتصل غالياً بصور الحفظ هذه هو شكل TIFF، مقارنة بأشكال ملفات العرض على الشاشة والتي تكون عادة JPEGs , GIFs ، وهى عادة ما تحفظ خارج الخط على وسيط تخزين رخيص مثل الأقراص الضوئية أو الشريط المغناطيسي في بيئة آمنة.  Archival Image  </vt:lpstr>
      <vt:lpstr>تاثيرات بصرية : يطلق هذا المصطلح على التأثيرات الرقمية البصرية المنتجة داخل الصورة أثناء المسح الضوئي والتي لا تطابق الصورة الأصلية التي يتم  مسحها ،  وهذه التأثيرات قد تتضمن نقط أو خطوط مستقيمة أو نماذج مكررة منتظمة.  Artifacts</vt:lpstr>
      <vt:lpstr>التعرف الأوتوماتيكى على الكلام : قدرة نظام الحاسب على إدراك وترجمة كلام الإنسان بواسطة استخدام برنامج مطور لتحليل الأصوات وتفسيرها أو ترجمتها طبقاً لمفردات مبرمجة . تتراوح تطبيقات هذا النظام من إعطاء القدرة للمستخدم بأن يأمر الحاسب لأداء مهام محددة ( مثل افتح ملف – أنزل ..الخ ) إلى تمكين الإملاء بدون أيدى لإدخال النصوص إلى نظام الحاسب ، وإلى تعريف هوية الأفراد بواسطة مطابقة الصوت ونطق الكلمات بنماذج معروفة.  automatic speech recognition</vt:lpstr>
      <vt:lpstr>التعامل بالدفعة : طريقة لمعالجة الصور الرقمية في أعداد كبيرة ، وهذا له أهمية عند أداء نفس المهمة على ملفات صور متعددة. Batch Process  </vt:lpstr>
      <vt:lpstr>عمق البتة : عمق البتة للصورة يشير إلى عدد البتات المستخدمة لوصف اللون لكل بكسيل ، وكلما ذادت عمق البتة كلما ذادت عدد الألوان التي يمكن أن تحملها الصورة Bit Depth  </vt:lpstr>
      <vt:lpstr>المعايرة : عملية تهيئة اللون لوحدة واحدة وفقاً لمعايير منشأة. Calibration  </vt:lpstr>
      <vt:lpstr>وحدة الالتقاط : وهى تتضمن الماسحات المسطحة ، والماسحات الاسطوانية ، وماسحات الأفلام والكاميرات الرقمية . وهذه الوحدات تستخدم الوحدات الإلكترونية لالتقاط الصور بدلاً من الفيلم الضوئي.  Capture Device  </vt:lpstr>
      <vt:lpstr>حاصل التدقيق : قيمة والتى يتم حسابها إعتمادا على محتويات مجموعة من البيانات . قيمة حاصل تدقيق فريدة تنتج لكل ملف الكترونى ، حيث أى تغير فى الملف سوف يسبب تغير فى قيمة حاصل التدقيق ، لذلك فأن حاصل التدقيق يمكن أن يستخدم فى اكتشاف حدوث أى تغير فى البيانات خلال نقلها أو تخزينها أو استرجاعها.  checksum</vt:lpstr>
      <vt:lpstr>الضغط : تقليل حجم ملف الصور للمعالجة والتخزين والتحويل . جودة الصور ربما تتأثر بواسطة تقنيات الضغط المستخدمة ومستوى الضغط المطبق ، وهناك نوعين من الضغط وهما : ضغط بدون فقد Lossless compression وضغط بفقد Lossy compression. Compression  </vt:lpstr>
      <vt:lpstr>مفردات محكمة : هي مجموعة محكمة من المصطلحات التي قد يحتاج إليها المفهرسين لاختيار المصطلحات منها . واستخدام المصطلحات المحكمة ساهم في تجميع المصطلحات المماثلة في طرق تسمح بمشاركة واسترجاع أفضل للمعلومات. Controlled Vocabulary  </vt:lpstr>
      <vt:lpstr>معبر : هو جدول يرسم العلاقات والمتطابقات بين اثنين أو  أكثر من أشكال الميتاداتا . المعابر تدعم قدرة محركات البحث على البحث بفاعلية عبر قواعد بيانات متنوعة أي أن المعابر تساعد على ترقية التداخل. Crosswalk  </vt:lpstr>
      <vt:lpstr>هجرة البيانات : أحد الاستراتيجيات الحديثة لتوفير إتاحة مستمرة للمواد الرقمية مع مرور الوقت ، وهى تعد من أكثر الاستراتيجيات اعتمادية للإتاحة المستمرة لأنواع عديدة من المواد الرقمية ،  وقد عرف تقرير مجموعة مكتبات البحث هجرة البيانات على أنها : مجموعة من المهام المنظمة المصممة لتحقيق تحويل دوري للمواد الرقمية من مجموعة برمجية ومادية واحدة إلى الأخرى ، أو من جيل واحد من تكنولوجيا الحاسب إلى الجيل التالي.  Data migration</vt:lpstr>
      <vt:lpstr>الصورة المشتقة : الصورة التي يتم خلقها من صورة أخرى خلال عملية أوتوماتيكية. التقنيات المستخدمة لخلق الصور المشتقة تتضمن تخفيض درجة الوضوح واستخدام تقنيات الضغط بدون فقد.   Derivative Image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AlBuraq</dc:creator>
  <cp:lastModifiedBy>AlBuraq</cp:lastModifiedBy>
  <cp:revision>9</cp:revision>
  <dcterms:created xsi:type="dcterms:W3CDTF">2020-03-18T14:21:03Z</dcterms:created>
  <dcterms:modified xsi:type="dcterms:W3CDTF">2020-03-24T20:06:32Z</dcterms:modified>
</cp:coreProperties>
</file>